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
      <p:font typeface="Montserrat"/>
      <p:regular r:id="rId26"/>
      <p:bold r:id="rId27"/>
      <p:italic r:id="rId28"/>
      <p:boldItalic r:id="rId29"/>
    </p:embeddedFont>
    <p:embeddedFont>
      <p:font typeface="Lato"/>
      <p:regular r:id="rId30"/>
      <p:bold r:id="rId31"/>
      <p:italic r:id="rId32"/>
      <p:boldItalic r:id="rId33"/>
    </p:embeddedFont>
    <p:embeddedFont>
      <p:font typeface="Comfortaa"/>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regular.fntdata"/><Relationship Id="rId25" Type="http://schemas.openxmlformats.org/officeDocument/2006/relationships/font" Target="fonts/Roboto-boldItalic.fntdata"/><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35" Type="http://schemas.openxmlformats.org/officeDocument/2006/relationships/font" Target="fonts/Comfortaa-bold.fntdata"/><Relationship Id="rId12" Type="http://schemas.openxmlformats.org/officeDocument/2006/relationships/slide" Target="slides/slide7.xml"/><Relationship Id="rId34" Type="http://schemas.openxmlformats.org/officeDocument/2006/relationships/font" Target="fonts/Comfortaa-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Google Shape;388;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g52c490904a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52c490904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4" name="Shape 414"/>
        <p:cNvGrpSpPr/>
        <p:nvPr/>
      </p:nvGrpSpPr>
      <p:grpSpPr>
        <a:xfrm>
          <a:off x="0" y="0"/>
          <a:ext cx="0" cy="0"/>
          <a:chOff x="0" y="0"/>
          <a:chExt cx="0" cy="0"/>
        </a:xfrm>
      </p:grpSpPr>
      <p:sp>
        <p:nvSpPr>
          <p:cNvPr id="415" name="Google Shape;415;g52c490904a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52c490904a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0" name="Shape 420"/>
        <p:cNvGrpSpPr/>
        <p:nvPr/>
      </p:nvGrpSpPr>
      <p:grpSpPr>
        <a:xfrm>
          <a:off x="0" y="0"/>
          <a:ext cx="0" cy="0"/>
          <a:chOff x="0" y="0"/>
          <a:chExt cx="0" cy="0"/>
        </a:xfrm>
      </p:grpSpPr>
      <p:sp>
        <p:nvSpPr>
          <p:cNvPr id="421" name="Google Shape;421;g52c490904a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52c490904a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6" name="Shape 426"/>
        <p:cNvGrpSpPr/>
        <p:nvPr/>
      </p:nvGrpSpPr>
      <p:grpSpPr>
        <a:xfrm>
          <a:off x="0" y="0"/>
          <a:ext cx="0" cy="0"/>
          <a:chOff x="0" y="0"/>
          <a:chExt cx="0" cy="0"/>
        </a:xfrm>
      </p:grpSpPr>
      <p:sp>
        <p:nvSpPr>
          <p:cNvPr id="427" name="Google Shape;427;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0" name="Shape 470"/>
        <p:cNvGrpSpPr/>
        <p:nvPr/>
      </p:nvGrpSpPr>
      <p:grpSpPr>
        <a:xfrm>
          <a:off x="0" y="0"/>
          <a:ext cx="0" cy="0"/>
          <a:chOff x="0" y="0"/>
          <a:chExt cx="0" cy="0"/>
        </a:xfrm>
      </p:grpSpPr>
      <p:sp>
        <p:nvSpPr>
          <p:cNvPr id="471" name="Google Shape;471;g52c490904a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52c490904a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6" name="Shape 476"/>
        <p:cNvGrpSpPr/>
        <p:nvPr/>
      </p:nvGrpSpPr>
      <p:grpSpPr>
        <a:xfrm>
          <a:off x="0" y="0"/>
          <a:ext cx="0" cy="0"/>
          <a:chOff x="0" y="0"/>
          <a:chExt cx="0" cy="0"/>
        </a:xfrm>
      </p:grpSpPr>
      <p:sp>
        <p:nvSpPr>
          <p:cNvPr id="477" name="Google Shape;477;g6f35ac44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6f35ac44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6f35ac442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6f35ac442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52c490904a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52c490904a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52c490904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52c490904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52c490904a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52c490904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g52c490904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52c490904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7.jpg"/><Relationship Id="rId4" Type="http://schemas.openxmlformats.org/officeDocument/2006/relationships/image" Target="../media/image6.jpg"/><Relationship Id="rId5" Type="http://schemas.openxmlformats.org/officeDocument/2006/relationships/image" Target="../media/image4.jpg"/><Relationship Id="rId6"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hyperlink" Target="https://www.mobilepaymentstoday.com/blogs/the-ever-changing-challenge-of-payments-fraud-detection/" TargetMode="External"/><Relationship Id="rId4" Type="http://schemas.openxmlformats.org/officeDocument/2006/relationships/hyperlink" Target="https://www.juniperresearch.com/researchstore/fintech-payments/online-payment-fraud" TargetMode="External"/><Relationship Id="rId5" Type="http://schemas.openxmlformats.org/officeDocument/2006/relationships/hyperlink" Target="https://www.iii.org/fact-statistic/facts-statistics-identity-theft-and-cybercrime"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9.jpg"/><Relationship Id="rId5"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3.png"/><Relationship Id="rId5"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66000" y="1578400"/>
            <a:ext cx="56328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600">
                <a:latin typeface="Comfortaa"/>
                <a:ea typeface="Comfortaa"/>
                <a:cs typeface="Comfortaa"/>
                <a:sym typeface="Comfortaa"/>
              </a:rPr>
              <a:t>DreadNough</a:t>
            </a:r>
            <a:r>
              <a:rPr lang="en-GB" sz="3600">
                <a:latin typeface="Comfortaa"/>
                <a:ea typeface="Comfortaa"/>
                <a:cs typeface="Comfortaa"/>
                <a:sym typeface="Comfortaa"/>
              </a:rPr>
              <a:t>t Security</a:t>
            </a:r>
            <a:r>
              <a:rPr lang="en-GB" sz="3600">
                <a:latin typeface="Comfortaa"/>
                <a:ea typeface="Comfortaa"/>
                <a:cs typeface="Comfortaa"/>
                <a:sym typeface="Comfortaa"/>
              </a:rPr>
              <a:t>: Track 1</a:t>
            </a:r>
            <a:endParaRPr sz="3600">
              <a:latin typeface="Comfortaa"/>
              <a:ea typeface="Comfortaa"/>
              <a:cs typeface="Comfortaa"/>
              <a:sym typeface="Comfortaa"/>
            </a:endParaRPr>
          </a:p>
        </p:txBody>
      </p:sp>
      <p:sp>
        <p:nvSpPr>
          <p:cNvPr id="229" name="Google Shape;229;p17"/>
          <p:cNvSpPr txBox="1"/>
          <p:nvPr>
            <p:ph idx="1" type="subTitle"/>
          </p:nvPr>
        </p:nvSpPr>
        <p:spPr>
          <a:xfrm>
            <a:off x="5007750" y="3990225"/>
            <a:ext cx="3944400" cy="669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800">
                <a:latin typeface="Comfortaa"/>
                <a:ea typeface="Comfortaa"/>
                <a:cs typeface="Comfortaa"/>
                <a:sym typeface="Comfortaa"/>
              </a:rPr>
              <a:t>Andrew Dell, Spencer Taylor, Jibri Tolen, Caleb Byars</a:t>
            </a:r>
            <a:endParaRPr sz="1800">
              <a:latin typeface="Comfortaa"/>
              <a:ea typeface="Comfortaa"/>
              <a:cs typeface="Comfortaa"/>
              <a:sym typeface="Comfortaa"/>
            </a:endParaRPr>
          </a:p>
        </p:txBody>
      </p:sp>
      <p:pic>
        <p:nvPicPr>
          <p:cNvPr id="230" name="Google Shape;230;p17"/>
          <p:cNvPicPr preferRelativeResize="0"/>
          <p:nvPr/>
        </p:nvPicPr>
        <p:blipFill>
          <a:blip r:embed="rId3">
            <a:alphaModFix/>
          </a:blip>
          <a:stretch>
            <a:fillRect/>
          </a:stretch>
        </p:blipFill>
        <p:spPr>
          <a:xfrm>
            <a:off x="100500" y="4573375"/>
            <a:ext cx="1916015" cy="48608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sp>
        <p:nvSpPr>
          <p:cNvPr id="391" name="Google Shape;391;p26"/>
          <p:cNvSpPr txBox="1"/>
          <p:nvPr>
            <p:ph idx="2" type="title"/>
          </p:nvPr>
        </p:nvSpPr>
        <p:spPr>
          <a:xfrm>
            <a:off x="1387900" y="69454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latin typeface="Comfortaa"/>
                <a:ea typeface="Comfortaa"/>
                <a:cs typeface="Comfortaa"/>
                <a:sym typeface="Comfortaa"/>
              </a:rPr>
              <a:t>Asymmetric Key</a:t>
            </a:r>
            <a:endParaRPr sz="1200">
              <a:latin typeface="Comfortaa"/>
              <a:ea typeface="Comfortaa"/>
              <a:cs typeface="Comfortaa"/>
              <a:sym typeface="Comfortaa"/>
            </a:endParaRPr>
          </a:p>
        </p:txBody>
      </p:sp>
      <p:sp>
        <p:nvSpPr>
          <p:cNvPr id="392" name="Google Shape;392;p26"/>
          <p:cNvSpPr txBox="1"/>
          <p:nvPr>
            <p:ph type="title"/>
          </p:nvPr>
        </p:nvSpPr>
        <p:spPr>
          <a:xfrm>
            <a:off x="189750" y="1673100"/>
            <a:ext cx="2930100" cy="21819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Comfortaa"/>
              <a:buChar char="●"/>
            </a:pPr>
            <a:r>
              <a:rPr lang="en-GB" sz="1200">
                <a:latin typeface="Comfortaa"/>
                <a:ea typeface="Comfortaa"/>
                <a:cs typeface="Comfortaa"/>
                <a:sym typeface="Comfortaa"/>
              </a:rPr>
              <a:t>Utilizes double </a:t>
            </a:r>
            <a:r>
              <a:rPr lang="en-GB" sz="1200">
                <a:latin typeface="Comfortaa"/>
                <a:ea typeface="Comfortaa"/>
                <a:cs typeface="Comfortaa"/>
                <a:sym typeface="Comfortaa"/>
              </a:rPr>
              <a:t>encryption</a:t>
            </a:r>
            <a:r>
              <a:rPr lang="en-GB" sz="1200">
                <a:latin typeface="Comfortaa"/>
                <a:ea typeface="Comfortaa"/>
                <a:cs typeface="Comfortaa"/>
                <a:sym typeface="Comfortaa"/>
              </a:rPr>
              <a:t> to pass high level hash functions as public key private key pairs. </a:t>
            </a:r>
            <a:endParaRPr>
              <a:latin typeface="Comfortaa"/>
              <a:ea typeface="Comfortaa"/>
              <a:cs typeface="Comfortaa"/>
              <a:sym typeface="Comfortaa"/>
            </a:endParaRPr>
          </a:p>
        </p:txBody>
      </p:sp>
      <p:sp>
        <p:nvSpPr>
          <p:cNvPr id="393" name="Google Shape;393;p26"/>
          <p:cNvSpPr txBox="1"/>
          <p:nvPr>
            <p:ph idx="1" type="body"/>
          </p:nvPr>
        </p:nvSpPr>
        <p:spPr>
          <a:xfrm>
            <a:off x="6413200" y="1673100"/>
            <a:ext cx="2599200" cy="19701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Font typeface="Comfortaa"/>
              <a:buChar char="●"/>
            </a:pPr>
            <a:r>
              <a:rPr lang="en-GB">
                <a:latin typeface="Comfortaa"/>
                <a:ea typeface="Comfortaa"/>
                <a:cs typeface="Comfortaa"/>
                <a:sym typeface="Comfortaa"/>
              </a:rPr>
              <a:t> A Hashed variable will be passed from the software authenticating the device as the host device within the </a:t>
            </a:r>
            <a:r>
              <a:rPr lang="en-GB">
                <a:latin typeface="Comfortaa"/>
                <a:ea typeface="Comfortaa"/>
                <a:cs typeface="Comfortaa"/>
                <a:sym typeface="Comfortaa"/>
              </a:rPr>
              <a:t>class Serial Number or a random generated string.</a:t>
            </a:r>
            <a:endParaRPr>
              <a:latin typeface="Comfortaa"/>
              <a:ea typeface="Comfortaa"/>
              <a:cs typeface="Comfortaa"/>
              <a:sym typeface="Comfortaa"/>
            </a:endParaRPr>
          </a:p>
        </p:txBody>
      </p:sp>
      <p:grpSp>
        <p:nvGrpSpPr>
          <p:cNvPr id="394" name="Google Shape;394;p26"/>
          <p:cNvGrpSpPr/>
          <p:nvPr/>
        </p:nvGrpSpPr>
        <p:grpSpPr>
          <a:xfrm>
            <a:off x="3234619" y="1486733"/>
            <a:ext cx="3059959" cy="2456741"/>
            <a:chOff x="3553042" y="1657806"/>
            <a:chExt cx="3461100" cy="2671532"/>
          </a:xfrm>
        </p:grpSpPr>
        <p:sp>
          <p:nvSpPr>
            <p:cNvPr id="395" name="Google Shape;395;p2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03" name="Google Shape;403;p26"/>
          <p:cNvPicPr preferRelativeResize="0"/>
          <p:nvPr/>
        </p:nvPicPr>
        <p:blipFill rotWithShape="1">
          <a:blip r:embed="rId3">
            <a:alphaModFix/>
          </a:blip>
          <a:srcRect b="9439" l="38930" r="9677" t="56777"/>
          <a:stretch/>
        </p:blipFill>
        <p:spPr>
          <a:xfrm>
            <a:off x="3236525" y="1528550"/>
            <a:ext cx="3060000" cy="1797300"/>
          </a:xfrm>
          <a:prstGeom prst="rect">
            <a:avLst/>
          </a:prstGeom>
          <a:noFill/>
          <a:ln>
            <a:noFill/>
          </a:ln>
        </p:spPr>
      </p:pic>
      <p:sp>
        <p:nvSpPr>
          <p:cNvPr id="404" name="Google Shape;404;p26"/>
          <p:cNvSpPr/>
          <p:nvPr/>
        </p:nvSpPr>
        <p:spPr>
          <a:xfrm flipH="1">
            <a:off x="3421475" y="1559150"/>
            <a:ext cx="2873100" cy="1736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6"/>
          <p:cNvSpPr txBox="1"/>
          <p:nvPr/>
        </p:nvSpPr>
        <p:spPr>
          <a:xfrm>
            <a:off x="5836600" y="694550"/>
            <a:ext cx="2441100" cy="50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latin typeface="Comfortaa"/>
                <a:ea typeface="Comfortaa"/>
                <a:cs typeface="Comfortaa"/>
                <a:sym typeface="Comfortaa"/>
              </a:rPr>
              <a:t>Symmetric </a:t>
            </a:r>
            <a:r>
              <a:rPr lang="en-GB" sz="1200">
                <a:latin typeface="Comfortaa"/>
                <a:ea typeface="Comfortaa"/>
                <a:cs typeface="Comfortaa"/>
                <a:sym typeface="Comfortaa"/>
              </a:rPr>
              <a:t>Key</a:t>
            </a:r>
            <a:endParaRPr sz="1200">
              <a:latin typeface="Comfortaa"/>
              <a:ea typeface="Comfortaa"/>
              <a:cs typeface="Comfortaa"/>
              <a:sym typeface="Comfortaa"/>
            </a:endParaRPr>
          </a:p>
        </p:txBody>
      </p:sp>
      <p:sp>
        <p:nvSpPr>
          <p:cNvPr id="406" name="Google Shape;406;p26"/>
          <p:cNvSpPr txBox="1"/>
          <p:nvPr>
            <p:ph idx="2" type="title"/>
          </p:nvPr>
        </p:nvSpPr>
        <p:spPr>
          <a:xfrm>
            <a:off x="957650" y="8344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latin typeface="Comfortaa"/>
                <a:ea typeface="Comfortaa"/>
                <a:cs typeface="Comfortaa"/>
                <a:sym typeface="Comfortaa"/>
              </a:rPr>
              <a:t>Encryption</a:t>
            </a:r>
            <a:endParaRPr sz="1600">
              <a:latin typeface="Comfortaa"/>
              <a:ea typeface="Comfortaa"/>
              <a:cs typeface="Comfortaa"/>
              <a:sym typeface="Comforta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0" name="Shape 410"/>
        <p:cNvGrpSpPr/>
        <p:nvPr/>
      </p:nvGrpSpPr>
      <p:grpSpPr>
        <a:xfrm>
          <a:off x="0" y="0"/>
          <a:ext cx="0" cy="0"/>
          <a:chOff x="0" y="0"/>
          <a:chExt cx="0" cy="0"/>
        </a:xfrm>
      </p:grpSpPr>
      <p:sp>
        <p:nvSpPr>
          <p:cNvPr id="411" name="Google Shape;411;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User-Friendly Application</a:t>
            </a:r>
            <a:endParaRPr/>
          </a:p>
        </p:txBody>
      </p:sp>
      <p:sp>
        <p:nvSpPr>
          <p:cNvPr id="412" name="Google Shape;412;p27"/>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
        <p:nvSpPr>
          <p:cNvPr id="413" name="Google Shape;413;p27"/>
          <p:cNvSpPr txBox="1"/>
          <p:nvPr/>
        </p:nvSpPr>
        <p:spPr>
          <a:xfrm>
            <a:off x="1887575" y="1307850"/>
            <a:ext cx="6282000" cy="1647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Comfortaa"/>
              <a:buChar char="●"/>
            </a:pPr>
            <a:r>
              <a:rPr lang="en-GB">
                <a:solidFill>
                  <a:schemeClr val="lt1"/>
                </a:solidFill>
                <a:latin typeface="Comfortaa"/>
                <a:ea typeface="Comfortaa"/>
                <a:cs typeface="Comfortaa"/>
                <a:sym typeface="Comfortaa"/>
              </a:rPr>
              <a:t>Comprehensive User Interface Design</a:t>
            </a:r>
            <a:endParaRPr>
              <a:solidFill>
                <a:schemeClr val="lt1"/>
              </a:solidFill>
              <a:latin typeface="Comfortaa"/>
              <a:ea typeface="Comfortaa"/>
              <a:cs typeface="Comfortaa"/>
              <a:sym typeface="Comfortaa"/>
            </a:endParaRPr>
          </a:p>
          <a:p>
            <a:pPr indent="-317500" lvl="0" marL="457200" rtl="0" algn="l">
              <a:spcBef>
                <a:spcPts val="0"/>
              </a:spcBef>
              <a:spcAft>
                <a:spcPts val="0"/>
              </a:spcAft>
              <a:buClr>
                <a:schemeClr val="lt1"/>
              </a:buClr>
              <a:buSzPts val="1400"/>
              <a:buFont typeface="Comfortaa"/>
              <a:buChar char="●"/>
            </a:pPr>
            <a:r>
              <a:rPr lang="en-GB">
                <a:solidFill>
                  <a:schemeClr val="lt1"/>
                </a:solidFill>
                <a:latin typeface="Comfortaa"/>
                <a:ea typeface="Comfortaa"/>
                <a:cs typeface="Comfortaa"/>
                <a:sym typeface="Comfortaa"/>
              </a:rPr>
              <a:t>Customizable Geofencing Features</a:t>
            </a:r>
            <a:endParaRPr>
              <a:solidFill>
                <a:schemeClr val="lt1"/>
              </a:solidFill>
              <a:latin typeface="Comfortaa"/>
              <a:ea typeface="Comfortaa"/>
              <a:cs typeface="Comfortaa"/>
              <a:sym typeface="Comfortaa"/>
            </a:endParaRPr>
          </a:p>
          <a:p>
            <a:pPr indent="-317500" lvl="0" marL="457200" rtl="0" algn="l">
              <a:spcBef>
                <a:spcPts val="0"/>
              </a:spcBef>
              <a:spcAft>
                <a:spcPts val="0"/>
              </a:spcAft>
              <a:buClr>
                <a:schemeClr val="lt1"/>
              </a:buClr>
              <a:buSzPts val="1400"/>
              <a:buFont typeface="Comfortaa"/>
              <a:buChar char="●"/>
            </a:pPr>
            <a:r>
              <a:rPr lang="en-GB">
                <a:solidFill>
                  <a:schemeClr val="lt1"/>
                </a:solidFill>
                <a:latin typeface="Comfortaa"/>
                <a:ea typeface="Comfortaa"/>
                <a:cs typeface="Comfortaa"/>
                <a:sym typeface="Comfortaa"/>
              </a:rPr>
              <a:t>Streamlined User </a:t>
            </a:r>
            <a:r>
              <a:rPr lang="en-GB">
                <a:solidFill>
                  <a:schemeClr val="lt1"/>
                </a:solidFill>
                <a:latin typeface="Comfortaa"/>
                <a:ea typeface="Comfortaa"/>
                <a:cs typeface="Comfortaa"/>
                <a:sym typeface="Comfortaa"/>
              </a:rPr>
              <a:t>Management</a:t>
            </a:r>
            <a:r>
              <a:rPr lang="en-GB">
                <a:solidFill>
                  <a:schemeClr val="lt1"/>
                </a:solidFill>
                <a:latin typeface="Comfortaa"/>
                <a:ea typeface="Comfortaa"/>
                <a:cs typeface="Comfortaa"/>
                <a:sym typeface="Comfortaa"/>
              </a:rPr>
              <a:t> Tools</a:t>
            </a:r>
            <a:endParaRPr>
              <a:solidFill>
                <a:schemeClr val="lt1"/>
              </a:solidFill>
              <a:latin typeface="Comfortaa"/>
              <a:ea typeface="Comfortaa"/>
              <a:cs typeface="Comfortaa"/>
              <a:sym typeface="Comfortaa"/>
            </a:endParaRPr>
          </a:p>
          <a:p>
            <a:pPr indent="-317500" lvl="0" marL="457200" rtl="0" algn="l">
              <a:spcBef>
                <a:spcPts val="0"/>
              </a:spcBef>
              <a:spcAft>
                <a:spcPts val="0"/>
              </a:spcAft>
              <a:buClr>
                <a:schemeClr val="lt1"/>
              </a:buClr>
              <a:buSzPts val="1400"/>
              <a:buFont typeface="Comfortaa"/>
              <a:buChar char="●"/>
            </a:pPr>
            <a:r>
              <a:rPr lang="en-GB">
                <a:solidFill>
                  <a:schemeClr val="lt1"/>
                </a:solidFill>
                <a:latin typeface="Comfortaa"/>
                <a:ea typeface="Comfortaa"/>
                <a:cs typeface="Comfortaa"/>
                <a:sym typeface="Comfortaa"/>
              </a:rPr>
              <a:t>Frictionless security as all handshakes are encrypted </a:t>
            </a:r>
            <a:r>
              <a:rPr lang="en-GB">
                <a:solidFill>
                  <a:schemeClr val="lt1"/>
                </a:solidFill>
                <a:latin typeface="Comfortaa"/>
                <a:ea typeface="Comfortaa"/>
                <a:cs typeface="Comfortaa"/>
                <a:sym typeface="Comfortaa"/>
              </a:rPr>
              <a:t>server side </a:t>
            </a:r>
            <a:r>
              <a:rPr lang="en-GB">
                <a:solidFill>
                  <a:schemeClr val="lt1"/>
                </a:solidFill>
                <a:latin typeface="Comfortaa"/>
                <a:ea typeface="Comfortaa"/>
                <a:cs typeface="Comfortaa"/>
                <a:sym typeface="Comfortaa"/>
              </a:rPr>
              <a:t>for the user</a:t>
            </a:r>
            <a:endParaRPr>
              <a:solidFill>
                <a:schemeClr val="lt1"/>
              </a:solidFill>
              <a:latin typeface="Comfortaa"/>
              <a:ea typeface="Comfortaa"/>
              <a:cs typeface="Comfortaa"/>
              <a:sym typeface="Comforta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7" name="Shape 417"/>
        <p:cNvGrpSpPr/>
        <p:nvPr/>
      </p:nvGrpSpPr>
      <p:grpSpPr>
        <a:xfrm>
          <a:off x="0" y="0"/>
          <a:ext cx="0" cy="0"/>
          <a:chOff x="0" y="0"/>
          <a:chExt cx="0" cy="0"/>
        </a:xfrm>
      </p:grpSpPr>
      <p:sp>
        <p:nvSpPr>
          <p:cNvPr id="418" name="Google Shape;418;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Research and </a:t>
            </a:r>
            <a:r>
              <a:rPr lang="en-GB"/>
              <a:t>Development</a:t>
            </a:r>
            <a:endParaRPr/>
          </a:p>
        </p:txBody>
      </p:sp>
      <p:sp>
        <p:nvSpPr>
          <p:cNvPr id="419" name="Google Shape;419;p28"/>
          <p:cNvSpPr txBox="1"/>
          <p:nvPr/>
        </p:nvSpPr>
        <p:spPr>
          <a:xfrm>
            <a:off x="1337900" y="1645425"/>
            <a:ext cx="5777700" cy="2136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Translate EXIF data from the biometrics photo to determine geographic location for secondary confirmation</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Expand security </a:t>
            </a:r>
            <a:r>
              <a:rPr lang="en-GB">
                <a:solidFill>
                  <a:schemeClr val="lt1"/>
                </a:solidFill>
                <a:latin typeface="Lato"/>
                <a:ea typeface="Lato"/>
                <a:cs typeface="Lato"/>
                <a:sym typeface="Lato"/>
              </a:rPr>
              <a:t>policies</a:t>
            </a:r>
            <a:r>
              <a:rPr lang="en-GB">
                <a:solidFill>
                  <a:schemeClr val="lt1"/>
                </a:solidFill>
                <a:latin typeface="Lato"/>
                <a:ea typeface="Lato"/>
                <a:cs typeface="Lato"/>
                <a:sym typeface="Lato"/>
              </a:rPr>
              <a:t> to all layers of the OSI model</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Cross Platform implementation</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Develop new biometric identification methods </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3" name="Shape 423"/>
        <p:cNvGrpSpPr/>
        <p:nvPr/>
      </p:nvGrpSpPr>
      <p:grpSpPr>
        <a:xfrm>
          <a:off x="0" y="0"/>
          <a:ext cx="0" cy="0"/>
          <a:chOff x="0" y="0"/>
          <a:chExt cx="0" cy="0"/>
        </a:xfrm>
      </p:grpSpPr>
      <p:sp>
        <p:nvSpPr>
          <p:cNvPr id="424" name="Google Shape;424;p29"/>
          <p:cNvSpPr txBox="1"/>
          <p:nvPr>
            <p:ph type="title"/>
          </p:nvPr>
        </p:nvSpPr>
        <p:spPr>
          <a:xfrm>
            <a:off x="1277525" y="2938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Team Members and Roles</a:t>
            </a:r>
            <a:endParaRPr/>
          </a:p>
        </p:txBody>
      </p:sp>
      <p:sp>
        <p:nvSpPr>
          <p:cNvPr id="425" name="Google Shape;425;p29"/>
          <p:cNvSpPr txBox="1"/>
          <p:nvPr/>
        </p:nvSpPr>
        <p:spPr>
          <a:xfrm>
            <a:off x="1388250" y="1378250"/>
            <a:ext cx="6122400" cy="28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Spencer Taylor - Front end Developer</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Andrew Dell - </a:t>
            </a:r>
            <a:r>
              <a:rPr lang="en-GB">
                <a:solidFill>
                  <a:schemeClr val="lt1"/>
                </a:solidFill>
                <a:latin typeface="Lato"/>
                <a:ea typeface="Lato"/>
                <a:cs typeface="Lato"/>
                <a:sym typeface="Lato"/>
              </a:rPr>
              <a:t>Mobile App Backend Development</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Caleb Byars - Problem Solving and </a:t>
            </a:r>
            <a:r>
              <a:rPr lang="en-GB">
                <a:solidFill>
                  <a:schemeClr val="lt1"/>
                </a:solidFill>
                <a:latin typeface="Lato"/>
                <a:ea typeface="Lato"/>
                <a:cs typeface="Lato"/>
                <a:sym typeface="Lato"/>
              </a:rPr>
              <a:t>Business</a:t>
            </a:r>
            <a:r>
              <a:rPr lang="en-GB">
                <a:solidFill>
                  <a:schemeClr val="lt1"/>
                </a:solidFill>
                <a:latin typeface="Lato"/>
                <a:ea typeface="Lato"/>
                <a:cs typeface="Lato"/>
                <a:sym typeface="Lato"/>
              </a:rPr>
              <a:t> Solutions</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Jibri Tolen - Application Developer and Backend Developer</a:t>
            </a:r>
            <a:endParaRPr>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9" name="Shape 429"/>
        <p:cNvGrpSpPr/>
        <p:nvPr/>
      </p:nvGrpSpPr>
      <p:grpSpPr>
        <a:xfrm>
          <a:off x="0" y="0"/>
          <a:ext cx="0" cy="0"/>
          <a:chOff x="0" y="0"/>
          <a:chExt cx="0" cy="0"/>
        </a:xfrm>
      </p:grpSpPr>
      <p:sp>
        <p:nvSpPr>
          <p:cNvPr id="430" name="Google Shape;430;p30"/>
          <p:cNvSpPr txBox="1"/>
          <p:nvPr>
            <p:ph type="title"/>
          </p:nvPr>
        </p:nvSpPr>
        <p:spPr>
          <a:xfrm>
            <a:off x="755150" y="185385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431" name="Google Shape;431;p30"/>
          <p:cNvGrpSpPr/>
          <p:nvPr/>
        </p:nvGrpSpPr>
        <p:grpSpPr>
          <a:xfrm>
            <a:off x="4066820" y="1553491"/>
            <a:ext cx="3159984" cy="2439109"/>
            <a:chOff x="3553042" y="1657806"/>
            <a:chExt cx="3461100" cy="2671532"/>
          </a:xfrm>
        </p:grpSpPr>
        <p:sp>
          <p:nvSpPr>
            <p:cNvPr id="432" name="Google Shape;432;p30"/>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0"/>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0"/>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0"/>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0"/>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0"/>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0"/>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0"/>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40" name="Google Shape;440;p30"/>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441" name="Google Shape;441;p30"/>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 name="Google Shape;442;p30"/>
          <p:cNvGrpSpPr/>
          <p:nvPr/>
        </p:nvGrpSpPr>
        <p:grpSpPr>
          <a:xfrm>
            <a:off x="6762480" y="2546254"/>
            <a:ext cx="1024386" cy="1522884"/>
            <a:chOff x="6505573" y="2745170"/>
            <a:chExt cx="1122000" cy="1668000"/>
          </a:xfrm>
        </p:grpSpPr>
        <p:sp>
          <p:nvSpPr>
            <p:cNvPr id="443" name="Google Shape;443;p30"/>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0"/>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0"/>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0"/>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47" name="Google Shape;447;p30"/>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448" name="Google Shape;448;p30"/>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30"/>
          <p:cNvGrpSpPr/>
          <p:nvPr/>
        </p:nvGrpSpPr>
        <p:grpSpPr>
          <a:xfrm>
            <a:off x="7564804" y="3443361"/>
            <a:ext cx="455496" cy="692277"/>
            <a:chOff x="7384375" y="3728000"/>
            <a:chExt cx="498900" cy="758244"/>
          </a:xfrm>
        </p:grpSpPr>
        <p:sp>
          <p:nvSpPr>
            <p:cNvPr id="450" name="Google Shape;450;p30"/>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0"/>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0"/>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0"/>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30"/>
          <p:cNvGrpSpPr/>
          <p:nvPr/>
        </p:nvGrpSpPr>
        <p:grpSpPr>
          <a:xfrm>
            <a:off x="7564836" y="3561758"/>
            <a:ext cx="478081" cy="462776"/>
            <a:chOff x="7384385" y="3857442"/>
            <a:chExt cx="523637" cy="506874"/>
          </a:xfrm>
        </p:grpSpPr>
        <p:sp>
          <p:nvSpPr>
            <p:cNvPr id="455" name="Google Shape;455;p30"/>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30"/>
            <p:cNvGrpSpPr/>
            <p:nvPr/>
          </p:nvGrpSpPr>
          <p:grpSpPr>
            <a:xfrm>
              <a:off x="7384385" y="3857442"/>
              <a:ext cx="523637" cy="498900"/>
              <a:chOff x="7384385" y="3857442"/>
              <a:chExt cx="523637" cy="498900"/>
            </a:xfrm>
          </p:grpSpPr>
          <p:sp>
            <p:nvSpPr>
              <p:cNvPr id="457" name="Google Shape;457;p30"/>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0"/>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459" name="Google Shape;459;p30"/>
          <p:cNvPicPr preferRelativeResize="0"/>
          <p:nvPr/>
        </p:nvPicPr>
        <p:blipFill rotWithShape="1">
          <a:blip r:embed="rId5">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460" name="Google Shape;460;p30"/>
          <p:cNvGrpSpPr/>
          <p:nvPr/>
        </p:nvGrpSpPr>
        <p:grpSpPr>
          <a:xfrm>
            <a:off x="8110843" y="3443361"/>
            <a:ext cx="435785" cy="692277"/>
            <a:chOff x="7982421" y="3727763"/>
            <a:chExt cx="477311" cy="758244"/>
          </a:xfrm>
        </p:grpSpPr>
        <p:sp>
          <p:nvSpPr>
            <p:cNvPr id="461" name="Google Shape;461;p30"/>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0"/>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0"/>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0"/>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0"/>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0"/>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0"/>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0"/>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69" name="Google Shape;469;p30"/>
          <p:cNvPicPr preferRelativeResize="0"/>
          <p:nvPr/>
        </p:nvPicPr>
        <p:blipFill rotWithShape="1">
          <a:blip r:embed="rId6">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3" name="Shape 473"/>
        <p:cNvGrpSpPr/>
        <p:nvPr/>
      </p:nvGrpSpPr>
      <p:grpSpPr>
        <a:xfrm>
          <a:off x="0" y="0"/>
          <a:ext cx="0" cy="0"/>
          <a:chOff x="0" y="0"/>
          <a:chExt cx="0" cy="0"/>
        </a:xfrm>
      </p:grpSpPr>
      <p:sp>
        <p:nvSpPr>
          <p:cNvPr id="474" name="Google Shape;474;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Works Cited Page</a:t>
            </a:r>
            <a:endParaRPr/>
          </a:p>
        </p:txBody>
      </p:sp>
      <p:sp>
        <p:nvSpPr>
          <p:cNvPr id="475" name="Google Shape;475;p31"/>
          <p:cNvSpPr txBox="1"/>
          <p:nvPr/>
        </p:nvSpPr>
        <p:spPr>
          <a:xfrm>
            <a:off x="1368275" y="1488125"/>
            <a:ext cx="6262200" cy="227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latin typeface="Lato"/>
                <a:ea typeface="Lato"/>
                <a:cs typeface="Lato"/>
                <a:sym typeface="Lato"/>
                <a:hlinkClick r:id="rId3"/>
              </a:rPr>
              <a:t>https://www.mobilepaymentstoday.com/blogs/the-ever-changing-challenge-of-payments-fraud-detection/</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u="sng">
                <a:solidFill>
                  <a:schemeClr val="hlink"/>
                </a:solidFill>
                <a:latin typeface="Lato"/>
                <a:ea typeface="Lato"/>
                <a:cs typeface="Lato"/>
                <a:sym typeface="Lato"/>
                <a:hlinkClick r:id="rId4"/>
              </a:rPr>
              <a:t>https://www.juniperresearch.com/researchstore/fintech-payments/online-payment-fraud</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u="sng">
                <a:solidFill>
                  <a:schemeClr val="hlink"/>
                </a:solidFill>
                <a:latin typeface="Lato"/>
                <a:ea typeface="Lato"/>
                <a:cs typeface="Lato"/>
                <a:sym typeface="Lato"/>
                <a:hlinkClick r:id="rId5"/>
              </a:rPr>
              <a:t>https://www.iii.org/fact-statistic/facts-statistics-identity-theft-and-cybercrime</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9" name="Shape 479"/>
        <p:cNvGrpSpPr/>
        <p:nvPr/>
      </p:nvGrpSpPr>
      <p:grpSpPr>
        <a:xfrm>
          <a:off x="0" y="0"/>
          <a:ext cx="0" cy="0"/>
          <a:chOff x="0" y="0"/>
          <a:chExt cx="0" cy="0"/>
        </a:xfrm>
      </p:grpSpPr>
      <p:sp>
        <p:nvSpPr>
          <p:cNvPr id="480" name="Google Shape;480;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Comfortaa"/>
                <a:ea typeface="Comfortaa"/>
                <a:cs typeface="Comfortaa"/>
                <a:sym typeface="Comfortaa"/>
              </a:rPr>
              <a:t>Problem Statement: Mobile Security</a:t>
            </a:r>
            <a:endParaRPr>
              <a:latin typeface="Comfortaa"/>
              <a:ea typeface="Comfortaa"/>
              <a:cs typeface="Comfortaa"/>
              <a:sym typeface="Comfortaa"/>
            </a:endParaRPr>
          </a:p>
        </p:txBody>
      </p:sp>
      <p:sp>
        <p:nvSpPr>
          <p:cNvPr id="236" name="Google Shape;236;p18"/>
          <p:cNvSpPr txBox="1"/>
          <p:nvPr>
            <p:ph idx="1" type="body"/>
          </p:nvPr>
        </p:nvSpPr>
        <p:spPr>
          <a:xfrm>
            <a:off x="1297500" y="137667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Comfortaa"/>
                <a:ea typeface="Comfortaa"/>
                <a:cs typeface="Comfortaa"/>
                <a:sym typeface="Comfortaa"/>
              </a:rPr>
              <a:t>Mobile devices have become a major means for making payments.  Consumers expect safe, easy financial and retail interactions with a tap and a swipe.  And with natural safeguards built in such as biometrics, camera, location and multi-factor capabilities the smartphone is the ultimate purchasing tool.  It’s also the ultimate fraud and cybersecurity access point. Mobile fraud prevention has had to take into account ANI Spoofing, SMS Interception, Device Cloning, multi-channel coordinated attacks and social engineering to name a few. As the financial industry extends their services to smartphones, how do firms protect themselves and their customers from an all out mobile attack?  Considering new mobile payment systems, how can the industry combat fraud on mobile devices?</a:t>
            </a:r>
            <a:endParaRPr>
              <a:latin typeface="Comfortaa"/>
              <a:ea typeface="Comfortaa"/>
              <a:cs typeface="Comfortaa"/>
              <a:sym typeface="Comfortaa"/>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DreadNought</a:t>
            </a:r>
            <a:r>
              <a:rPr lang="en-GB" sz="3000"/>
              <a:t> Security</a:t>
            </a:r>
            <a:r>
              <a:rPr lang="en-GB" sz="3000"/>
              <a:t> Design</a:t>
            </a:r>
            <a:endParaRPr sz="3000"/>
          </a:p>
        </p:txBody>
      </p:sp>
      <p:sp>
        <p:nvSpPr>
          <p:cNvPr id="242" name="Google Shape;242;p19"/>
          <p:cNvSpPr txBox="1"/>
          <p:nvPr/>
        </p:nvSpPr>
        <p:spPr>
          <a:xfrm>
            <a:off x="15086" y="28941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VPN</a:t>
            </a:r>
            <a:endParaRPr sz="1000">
              <a:solidFill>
                <a:srgbClr val="FFFFFF"/>
              </a:solidFill>
              <a:latin typeface="Roboto"/>
              <a:ea typeface="Roboto"/>
              <a:cs typeface="Roboto"/>
              <a:sym typeface="Roboto"/>
            </a:endParaRPr>
          </a:p>
        </p:txBody>
      </p:sp>
      <p:sp>
        <p:nvSpPr>
          <p:cNvPr id="243" name="Google Shape;243;p19"/>
          <p:cNvSpPr txBox="1"/>
          <p:nvPr/>
        </p:nvSpPr>
        <p:spPr>
          <a:xfrm>
            <a:off x="15086" y="3307024"/>
            <a:ext cx="11667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FFFFFF"/>
                </a:solidFill>
                <a:latin typeface="Roboto"/>
                <a:ea typeface="Roboto"/>
                <a:cs typeface="Roboto"/>
                <a:sym typeface="Roboto"/>
              </a:rPr>
              <a:t>The device automatically logs itself into the app in via VPN	</a:t>
            </a:r>
            <a:endParaRPr sz="800">
              <a:solidFill>
                <a:srgbClr val="FFFFFF"/>
              </a:solidFill>
              <a:latin typeface="Roboto"/>
              <a:ea typeface="Roboto"/>
              <a:cs typeface="Roboto"/>
              <a:sym typeface="Roboto"/>
            </a:endParaRPr>
          </a:p>
        </p:txBody>
      </p:sp>
      <p:sp>
        <p:nvSpPr>
          <p:cNvPr id="244" name="Google Shape;244;p19"/>
          <p:cNvSpPr txBox="1"/>
          <p:nvPr/>
        </p:nvSpPr>
        <p:spPr>
          <a:xfrm>
            <a:off x="1159396"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Authentication	</a:t>
            </a:r>
            <a:endParaRPr sz="1000">
              <a:solidFill>
                <a:srgbClr val="FFFFFF"/>
              </a:solidFill>
              <a:latin typeface="Roboto"/>
              <a:ea typeface="Roboto"/>
              <a:cs typeface="Roboto"/>
              <a:sym typeface="Roboto"/>
            </a:endParaRPr>
          </a:p>
        </p:txBody>
      </p:sp>
      <p:sp>
        <p:nvSpPr>
          <p:cNvPr id="245" name="Google Shape;245;p19"/>
          <p:cNvSpPr txBox="1"/>
          <p:nvPr/>
        </p:nvSpPr>
        <p:spPr>
          <a:xfrm>
            <a:off x="1159396"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FFFFFF"/>
                </a:solidFill>
                <a:latin typeface="Roboto"/>
                <a:ea typeface="Roboto"/>
                <a:cs typeface="Roboto"/>
                <a:sym typeface="Roboto"/>
              </a:rPr>
              <a:t>User logs into the application via login credentials</a:t>
            </a:r>
            <a:endParaRPr sz="800">
              <a:solidFill>
                <a:srgbClr val="FFFFFF"/>
              </a:solidFill>
              <a:latin typeface="Roboto"/>
              <a:ea typeface="Roboto"/>
              <a:cs typeface="Roboto"/>
              <a:sym typeface="Roboto"/>
            </a:endParaRPr>
          </a:p>
        </p:txBody>
      </p:sp>
      <p:sp>
        <p:nvSpPr>
          <p:cNvPr id="246" name="Google Shape;246;p19"/>
          <p:cNvSpPr txBox="1"/>
          <p:nvPr/>
        </p:nvSpPr>
        <p:spPr>
          <a:xfrm>
            <a:off x="2295904"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Biometrics	</a:t>
            </a:r>
            <a:endParaRPr sz="1000">
              <a:solidFill>
                <a:srgbClr val="FFFFFF"/>
              </a:solidFill>
              <a:latin typeface="Roboto"/>
              <a:ea typeface="Roboto"/>
              <a:cs typeface="Roboto"/>
              <a:sym typeface="Roboto"/>
            </a:endParaRPr>
          </a:p>
        </p:txBody>
      </p:sp>
      <p:sp>
        <p:nvSpPr>
          <p:cNvPr id="247" name="Google Shape;247;p19"/>
          <p:cNvSpPr txBox="1"/>
          <p:nvPr/>
        </p:nvSpPr>
        <p:spPr>
          <a:xfrm>
            <a:off x="2295904" y="3307022"/>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Application authenticates user via facial, rectal, or </a:t>
            </a:r>
            <a:r>
              <a:rPr lang="en-GB" sz="800">
                <a:solidFill>
                  <a:schemeClr val="lt1"/>
                </a:solidFill>
                <a:latin typeface="Roboto"/>
                <a:ea typeface="Roboto"/>
                <a:cs typeface="Roboto"/>
                <a:sym typeface="Roboto"/>
              </a:rPr>
              <a:t>fingerprint</a:t>
            </a:r>
            <a:r>
              <a:rPr lang="en-GB" sz="800">
                <a:solidFill>
                  <a:schemeClr val="lt1"/>
                </a:solidFill>
                <a:latin typeface="Roboto"/>
                <a:ea typeface="Roboto"/>
                <a:cs typeface="Roboto"/>
                <a:sym typeface="Roboto"/>
              </a:rPr>
              <a:t> scan</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248" name="Google Shape;248;p19"/>
          <p:cNvSpPr txBox="1"/>
          <p:nvPr/>
        </p:nvSpPr>
        <p:spPr>
          <a:xfrm>
            <a:off x="3429659"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Geo-Fencing</a:t>
            </a:r>
            <a:endParaRPr sz="1000">
              <a:solidFill>
                <a:schemeClr val="lt1"/>
              </a:solidFill>
              <a:latin typeface="Roboto"/>
              <a:ea typeface="Roboto"/>
              <a:cs typeface="Roboto"/>
              <a:sym typeface="Roboto"/>
            </a:endParaRPr>
          </a:p>
        </p:txBody>
      </p:sp>
      <p:sp>
        <p:nvSpPr>
          <p:cNvPr id="249" name="Google Shape;249;p19"/>
          <p:cNvSpPr txBox="1"/>
          <p:nvPr/>
        </p:nvSpPr>
        <p:spPr>
          <a:xfrm>
            <a:off x="3429659"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Roboto"/>
                <a:ea typeface="Roboto"/>
                <a:cs typeface="Roboto"/>
                <a:sym typeface="Roboto"/>
              </a:rPr>
              <a:t>The application verifies the user is within the specified indicated location </a:t>
            </a:r>
            <a:endParaRPr sz="800">
              <a:solidFill>
                <a:schemeClr val="lt1"/>
              </a:solidFill>
              <a:latin typeface="Roboto"/>
              <a:ea typeface="Roboto"/>
              <a:cs typeface="Roboto"/>
              <a:sym typeface="Roboto"/>
            </a:endParaRPr>
          </a:p>
        </p:txBody>
      </p:sp>
      <p:sp>
        <p:nvSpPr>
          <p:cNvPr id="250" name="Google Shape;250;p19"/>
          <p:cNvSpPr txBox="1"/>
          <p:nvPr/>
        </p:nvSpPr>
        <p:spPr>
          <a:xfrm>
            <a:off x="4560047"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Encryption Key</a:t>
            </a:r>
            <a:endParaRPr sz="1000">
              <a:solidFill>
                <a:schemeClr val="lt1"/>
              </a:solidFill>
              <a:latin typeface="Roboto"/>
              <a:ea typeface="Roboto"/>
              <a:cs typeface="Roboto"/>
              <a:sym typeface="Roboto"/>
            </a:endParaRPr>
          </a:p>
        </p:txBody>
      </p:sp>
      <p:sp>
        <p:nvSpPr>
          <p:cNvPr id="251" name="Google Shape;251;p19"/>
          <p:cNvSpPr txBox="1"/>
          <p:nvPr/>
        </p:nvSpPr>
        <p:spPr>
          <a:xfrm>
            <a:off x="4560047"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Roboto"/>
                <a:ea typeface="Roboto"/>
                <a:cs typeface="Roboto"/>
                <a:sym typeface="Roboto"/>
              </a:rPr>
              <a:t>A unique </a:t>
            </a:r>
            <a:r>
              <a:rPr lang="en-GB" sz="800">
                <a:solidFill>
                  <a:schemeClr val="lt1"/>
                </a:solidFill>
                <a:latin typeface="Roboto"/>
                <a:ea typeface="Roboto"/>
                <a:cs typeface="Roboto"/>
                <a:sym typeface="Roboto"/>
              </a:rPr>
              <a:t>algorithm utilizing asymmetric Cryptography with the hash function</a:t>
            </a:r>
            <a:endParaRPr sz="800">
              <a:solidFill>
                <a:schemeClr val="lt1"/>
              </a:solidFill>
              <a:latin typeface="Roboto"/>
              <a:ea typeface="Roboto"/>
              <a:cs typeface="Roboto"/>
              <a:sym typeface="Roboto"/>
            </a:endParaRPr>
          </a:p>
        </p:txBody>
      </p:sp>
      <p:sp>
        <p:nvSpPr>
          <p:cNvPr id="252" name="Google Shape;252;p19"/>
          <p:cNvSpPr txBox="1"/>
          <p:nvPr/>
        </p:nvSpPr>
        <p:spPr>
          <a:xfrm>
            <a:off x="5694184"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Gateway</a:t>
            </a:r>
            <a:endParaRPr sz="1000">
              <a:solidFill>
                <a:schemeClr val="lt1"/>
              </a:solidFill>
              <a:latin typeface="Roboto"/>
              <a:ea typeface="Roboto"/>
              <a:cs typeface="Roboto"/>
              <a:sym typeface="Roboto"/>
            </a:endParaRPr>
          </a:p>
        </p:txBody>
      </p:sp>
      <p:sp>
        <p:nvSpPr>
          <p:cNvPr id="253" name="Google Shape;253;p19"/>
          <p:cNvSpPr txBox="1"/>
          <p:nvPr/>
        </p:nvSpPr>
        <p:spPr>
          <a:xfrm>
            <a:off x="5694184"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Roboto"/>
                <a:ea typeface="Roboto"/>
                <a:cs typeface="Roboto"/>
                <a:sym typeface="Roboto"/>
              </a:rPr>
              <a:t>The gateway will verify that the device belong in this area of the network.</a:t>
            </a:r>
            <a:endParaRPr sz="800">
              <a:solidFill>
                <a:schemeClr val="lt1"/>
              </a:solidFill>
              <a:latin typeface="Roboto"/>
              <a:ea typeface="Roboto"/>
              <a:cs typeface="Roboto"/>
              <a:sym typeface="Roboto"/>
            </a:endParaRPr>
          </a:p>
        </p:txBody>
      </p:sp>
      <p:sp>
        <p:nvSpPr>
          <p:cNvPr id="254" name="Google Shape;254;p19"/>
          <p:cNvSpPr/>
          <p:nvPr/>
        </p:nvSpPr>
        <p:spPr>
          <a:xfrm flipH="1">
            <a:off x="85048"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55" name="Google Shape;255;p19"/>
          <p:cNvSpPr/>
          <p:nvPr/>
        </p:nvSpPr>
        <p:spPr>
          <a:xfrm>
            <a:off x="84675"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56" name="Google Shape;256;p19"/>
          <p:cNvSpPr/>
          <p:nvPr/>
        </p:nvSpPr>
        <p:spPr>
          <a:xfrm flipH="1">
            <a:off x="1178705"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257" name="Google Shape;257;p19"/>
          <p:cNvSpPr/>
          <p:nvPr/>
        </p:nvSpPr>
        <p:spPr>
          <a:xfrm>
            <a:off x="1178332"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58" name="Google Shape;258;p19"/>
          <p:cNvSpPr/>
          <p:nvPr/>
        </p:nvSpPr>
        <p:spPr>
          <a:xfrm flipH="1">
            <a:off x="2272911"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59" name="Google Shape;259;p19"/>
          <p:cNvSpPr/>
          <p:nvPr/>
        </p:nvSpPr>
        <p:spPr>
          <a:xfrm>
            <a:off x="2272538"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60" name="Google Shape;260;p19"/>
          <p:cNvSpPr/>
          <p:nvPr/>
        </p:nvSpPr>
        <p:spPr>
          <a:xfrm flipH="1">
            <a:off x="3361648"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61" name="Google Shape;261;p19"/>
          <p:cNvSpPr/>
          <p:nvPr/>
        </p:nvSpPr>
        <p:spPr>
          <a:xfrm>
            <a:off x="3361275"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62" name="Google Shape;262;p19"/>
          <p:cNvSpPr/>
          <p:nvPr/>
        </p:nvSpPr>
        <p:spPr>
          <a:xfrm flipH="1">
            <a:off x="4455305"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263" name="Google Shape;263;p19"/>
          <p:cNvSpPr/>
          <p:nvPr/>
        </p:nvSpPr>
        <p:spPr>
          <a:xfrm>
            <a:off x="4454932"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264" name="Google Shape;264;p19"/>
          <p:cNvCxnSpPr/>
          <p:nvPr/>
        </p:nvCxnSpPr>
        <p:spPr>
          <a:xfrm>
            <a:off x="528975" y="2115875"/>
            <a:ext cx="617400" cy="633300"/>
          </a:xfrm>
          <a:prstGeom prst="straightConnector1">
            <a:avLst/>
          </a:prstGeom>
          <a:noFill/>
          <a:ln cap="flat" cmpd="sng" w="9525">
            <a:solidFill>
              <a:srgbClr val="FFFFFF"/>
            </a:solidFill>
            <a:prstDash val="solid"/>
            <a:round/>
            <a:headEnd len="med" w="med" type="none"/>
            <a:tailEnd len="med" w="med" type="none"/>
          </a:ln>
        </p:spPr>
      </p:cxnSp>
      <p:sp>
        <p:nvSpPr>
          <p:cNvPr id="265" name="Google Shape;265;p19"/>
          <p:cNvSpPr/>
          <p:nvPr/>
        </p:nvSpPr>
        <p:spPr>
          <a:xfrm flipH="1">
            <a:off x="5549511"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66" name="Google Shape;266;p19"/>
          <p:cNvSpPr/>
          <p:nvPr/>
        </p:nvSpPr>
        <p:spPr>
          <a:xfrm>
            <a:off x="5549138"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67" name="Google Shape;267;p19"/>
          <p:cNvSpPr txBox="1"/>
          <p:nvPr/>
        </p:nvSpPr>
        <p:spPr>
          <a:xfrm>
            <a:off x="6693647"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Firewall</a:t>
            </a:r>
            <a:endParaRPr sz="1000">
              <a:solidFill>
                <a:schemeClr val="lt1"/>
              </a:solidFill>
              <a:latin typeface="Roboto"/>
              <a:ea typeface="Roboto"/>
              <a:cs typeface="Roboto"/>
              <a:sym typeface="Roboto"/>
            </a:endParaRPr>
          </a:p>
        </p:txBody>
      </p:sp>
      <p:sp>
        <p:nvSpPr>
          <p:cNvPr id="268" name="Google Shape;268;p19"/>
          <p:cNvSpPr txBox="1"/>
          <p:nvPr/>
        </p:nvSpPr>
        <p:spPr>
          <a:xfrm>
            <a:off x="6769847"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Roboto"/>
                <a:ea typeface="Roboto"/>
                <a:cs typeface="Roboto"/>
                <a:sym typeface="Roboto"/>
              </a:rPr>
              <a:t>Based off of the rules of the WAF the device is then authenticated.</a:t>
            </a:r>
            <a:endParaRPr sz="800">
              <a:solidFill>
                <a:schemeClr val="lt1"/>
              </a:solidFill>
              <a:latin typeface="Roboto"/>
              <a:ea typeface="Roboto"/>
              <a:cs typeface="Roboto"/>
              <a:sym typeface="Roboto"/>
            </a:endParaRPr>
          </a:p>
        </p:txBody>
      </p:sp>
      <p:sp>
        <p:nvSpPr>
          <p:cNvPr id="269" name="Google Shape;269;p19"/>
          <p:cNvSpPr txBox="1"/>
          <p:nvPr/>
        </p:nvSpPr>
        <p:spPr>
          <a:xfrm>
            <a:off x="7903984"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DB Access</a:t>
            </a:r>
            <a:endParaRPr sz="1000">
              <a:solidFill>
                <a:schemeClr val="lt1"/>
              </a:solidFill>
              <a:latin typeface="Roboto"/>
              <a:ea typeface="Roboto"/>
              <a:cs typeface="Roboto"/>
              <a:sym typeface="Roboto"/>
            </a:endParaRPr>
          </a:p>
        </p:txBody>
      </p:sp>
      <p:sp>
        <p:nvSpPr>
          <p:cNvPr id="270" name="Google Shape;270;p19"/>
          <p:cNvSpPr txBox="1"/>
          <p:nvPr/>
        </p:nvSpPr>
        <p:spPr>
          <a:xfrm>
            <a:off x="7903984"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chemeClr val="lt1"/>
                </a:solidFill>
                <a:latin typeface="Roboto"/>
                <a:ea typeface="Roboto"/>
                <a:cs typeface="Roboto"/>
                <a:sym typeface="Roboto"/>
              </a:rPr>
              <a:t>The device is then authenticated and access is then granted.</a:t>
            </a:r>
            <a:endParaRPr sz="800">
              <a:solidFill>
                <a:schemeClr val="lt1"/>
              </a:solidFill>
              <a:latin typeface="Roboto"/>
              <a:ea typeface="Roboto"/>
              <a:cs typeface="Roboto"/>
              <a:sym typeface="Roboto"/>
            </a:endParaRPr>
          </a:p>
        </p:txBody>
      </p:sp>
      <p:sp>
        <p:nvSpPr>
          <p:cNvPr id="271" name="Google Shape;271;p19"/>
          <p:cNvSpPr/>
          <p:nvPr/>
        </p:nvSpPr>
        <p:spPr>
          <a:xfrm flipH="1">
            <a:off x="6638080" y="2615033"/>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272" name="Google Shape;272;p19"/>
          <p:cNvSpPr/>
          <p:nvPr/>
        </p:nvSpPr>
        <p:spPr>
          <a:xfrm>
            <a:off x="6637707" y="2756613"/>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273" name="Google Shape;273;p19"/>
          <p:cNvCxnSpPr/>
          <p:nvPr/>
        </p:nvCxnSpPr>
        <p:spPr>
          <a:xfrm>
            <a:off x="8150250" y="2108900"/>
            <a:ext cx="641400" cy="638100"/>
          </a:xfrm>
          <a:prstGeom prst="straightConnector1">
            <a:avLst/>
          </a:prstGeom>
          <a:noFill/>
          <a:ln cap="flat" cmpd="sng" w="9525">
            <a:solidFill>
              <a:srgbClr val="FFFFFF"/>
            </a:solidFill>
            <a:prstDash val="solid"/>
            <a:round/>
            <a:headEnd len="med" w="med" type="none"/>
            <a:tailEnd len="med" w="med" type="none"/>
          </a:ln>
        </p:spPr>
      </p:cxnSp>
      <p:sp>
        <p:nvSpPr>
          <p:cNvPr id="274" name="Google Shape;274;p19"/>
          <p:cNvSpPr/>
          <p:nvPr/>
        </p:nvSpPr>
        <p:spPr>
          <a:xfrm flipH="1">
            <a:off x="7732286" y="2615033"/>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75" name="Google Shape;275;p19"/>
          <p:cNvSpPr/>
          <p:nvPr/>
        </p:nvSpPr>
        <p:spPr>
          <a:xfrm>
            <a:off x="7731913" y="2756613"/>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76" name="Google Shape;276;p19"/>
          <p:cNvSpPr txBox="1"/>
          <p:nvPr/>
        </p:nvSpPr>
        <p:spPr>
          <a:xfrm>
            <a:off x="130811" y="17600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Stage 1</a:t>
            </a:r>
            <a:endParaRPr sz="1000">
              <a:solidFill>
                <a:srgbClr val="FFFFFF"/>
              </a:solidFill>
              <a:latin typeface="Roboto"/>
              <a:ea typeface="Roboto"/>
              <a:cs typeface="Roboto"/>
              <a:sym typeface="Roboto"/>
            </a:endParaRPr>
          </a:p>
        </p:txBody>
      </p:sp>
      <p:sp>
        <p:nvSpPr>
          <p:cNvPr id="277" name="Google Shape;277;p19"/>
          <p:cNvSpPr txBox="1"/>
          <p:nvPr/>
        </p:nvSpPr>
        <p:spPr>
          <a:xfrm>
            <a:off x="1179721" y="17600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Stagel 2</a:t>
            </a:r>
            <a:endParaRPr sz="1000">
              <a:solidFill>
                <a:srgbClr val="FFFFFF"/>
              </a:solidFill>
              <a:latin typeface="Roboto"/>
              <a:ea typeface="Roboto"/>
              <a:cs typeface="Roboto"/>
              <a:sym typeface="Roboto"/>
            </a:endParaRPr>
          </a:p>
        </p:txBody>
      </p:sp>
      <p:sp>
        <p:nvSpPr>
          <p:cNvPr id="278" name="Google Shape;278;p19"/>
          <p:cNvSpPr txBox="1"/>
          <p:nvPr/>
        </p:nvSpPr>
        <p:spPr>
          <a:xfrm>
            <a:off x="2329354" y="17600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Stage 3</a:t>
            </a:r>
            <a:endParaRPr sz="1000">
              <a:solidFill>
                <a:srgbClr val="FFFFFF"/>
              </a:solidFill>
              <a:latin typeface="Roboto"/>
              <a:ea typeface="Roboto"/>
              <a:cs typeface="Roboto"/>
              <a:sym typeface="Roboto"/>
            </a:endParaRPr>
          </a:p>
        </p:txBody>
      </p:sp>
      <p:sp>
        <p:nvSpPr>
          <p:cNvPr id="279" name="Google Shape;279;p19"/>
          <p:cNvSpPr txBox="1"/>
          <p:nvPr/>
        </p:nvSpPr>
        <p:spPr>
          <a:xfrm>
            <a:off x="3410659" y="17600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Stage 4</a:t>
            </a:r>
            <a:endParaRPr sz="1000">
              <a:solidFill>
                <a:schemeClr val="lt1"/>
              </a:solidFill>
              <a:latin typeface="Roboto"/>
              <a:ea typeface="Roboto"/>
              <a:cs typeface="Roboto"/>
              <a:sym typeface="Roboto"/>
            </a:endParaRPr>
          </a:p>
        </p:txBody>
      </p:sp>
      <p:sp>
        <p:nvSpPr>
          <p:cNvPr id="280" name="Google Shape;280;p19"/>
          <p:cNvSpPr txBox="1"/>
          <p:nvPr/>
        </p:nvSpPr>
        <p:spPr>
          <a:xfrm>
            <a:off x="4460922" y="17600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Stage 5</a:t>
            </a:r>
            <a:endParaRPr sz="1000">
              <a:solidFill>
                <a:schemeClr val="lt1"/>
              </a:solidFill>
              <a:latin typeface="Roboto"/>
              <a:ea typeface="Roboto"/>
              <a:cs typeface="Roboto"/>
              <a:sym typeface="Roboto"/>
            </a:endParaRPr>
          </a:p>
        </p:txBody>
      </p:sp>
      <p:sp>
        <p:nvSpPr>
          <p:cNvPr id="281" name="Google Shape;281;p19"/>
          <p:cNvSpPr txBox="1"/>
          <p:nvPr/>
        </p:nvSpPr>
        <p:spPr>
          <a:xfrm>
            <a:off x="5509496" y="17600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Stage 6</a:t>
            </a:r>
            <a:endParaRPr sz="1000">
              <a:solidFill>
                <a:schemeClr val="lt1"/>
              </a:solidFill>
              <a:latin typeface="Roboto"/>
              <a:ea typeface="Roboto"/>
              <a:cs typeface="Roboto"/>
              <a:sym typeface="Roboto"/>
            </a:endParaRPr>
          </a:p>
        </p:txBody>
      </p:sp>
      <p:sp>
        <p:nvSpPr>
          <p:cNvPr id="282" name="Google Shape;282;p19"/>
          <p:cNvSpPr txBox="1"/>
          <p:nvPr/>
        </p:nvSpPr>
        <p:spPr>
          <a:xfrm>
            <a:off x="6701897" y="1760013"/>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Stage 7</a:t>
            </a:r>
            <a:endParaRPr sz="1000">
              <a:solidFill>
                <a:schemeClr val="lt1"/>
              </a:solidFill>
              <a:latin typeface="Roboto"/>
              <a:ea typeface="Roboto"/>
              <a:cs typeface="Roboto"/>
              <a:sym typeface="Roboto"/>
            </a:endParaRPr>
          </a:p>
        </p:txBody>
      </p:sp>
      <p:sp>
        <p:nvSpPr>
          <p:cNvPr id="283" name="Google Shape;283;p19"/>
          <p:cNvSpPr txBox="1"/>
          <p:nvPr/>
        </p:nvSpPr>
        <p:spPr>
          <a:xfrm>
            <a:off x="7819759" y="1759688"/>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Stage 8</a:t>
            </a:r>
            <a:endParaRPr sz="1000">
              <a:solidFill>
                <a:schemeClr val="lt1"/>
              </a:solidFill>
              <a:latin typeface="Roboto"/>
              <a:ea typeface="Roboto"/>
              <a:cs typeface="Roboto"/>
              <a:sym typeface="Roboto"/>
            </a:endParaRPr>
          </a:p>
        </p:txBody>
      </p:sp>
      <p:cxnSp>
        <p:nvCxnSpPr>
          <p:cNvPr id="284" name="Google Shape;284;p19"/>
          <p:cNvCxnSpPr/>
          <p:nvPr/>
        </p:nvCxnSpPr>
        <p:spPr>
          <a:xfrm>
            <a:off x="1545150" y="2108900"/>
            <a:ext cx="633300" cy="639600"/>
          </a:xfrm>
          <a:prstGeom prst="straightConnector1">
            <a:avLst/>
          </a:prstGeom>
          <a:noFill/>
          <a:ln cap="flat" cmpd="sng" w="9525">
            <a:solidFill>
              <a:srgbClr val="FFFFFF"/>
            </a:solidFill>
            <a:prstDash val="solid"/>
            <a:round/>
            <a:headEnd len="med" w="med" type="none"/>
            <a:tailEnd len="med" w="med" type="none"/>
          </a:ln>
        </p:spPr>
      </p:cxnSp>
      <p:cxnSp>
        <p:nvCxnSpPr>
          <p:cNvPr id="285" name="Google Shape;285;p19"/>
          <p:cNvCxnSpPr/>
          <p:nvPr/>
        </p:nvCxnSpPr>
        <p:spPr>
          <a:xfrm>
            <a:off x="2717315" y="2089358"/>
            <a:ext cx="639000" cy="660000"/>
          </a:xfrm>
          <a:prstGeom prst="straightConnector1">
            <a:avLst/>
          </a:prstGeom>
          <a:noFill/>
          <a:ln cap="flat" cmpd="sng" w="9525">
            <a:solidFill>
              <a:srgbClr val="FFFFFF"/>
            </a:solidFill>
            <a:prstDash val="solid"/>
            <a:round/>
            <a:headEnd len="med" w="med" type="none"/>
            <a:tailEnd len="med" w="med" type="none"/>
          </a:ln>
        </p:spPr>
      </p:cxnSp>
      <p:cxnSp>
        <p:nvCxnSpPr>
          <p:cNvPr id="286" name="Google Shape;286;p19"/>
          <p:cNvCxnSpPr/>
          <p:nvPr/>
        </p:nvCxnSpPr>
        <p:spPr>
          <a:xfrm>
            <a:off x="3784115" y="2089358"/>
            <a:ext cx="639000" cy="660000"/>
          </a:xfrm>
          <a:prstGeom prst="straightConnector1">
            <a:avLst/>
          </a:prstGeom>
          <a:noFill/>
          <a:ln cap="flat" cmpd="sng" w="9525">
            <a:solidFill>
              <a:srgbClr val="FFFFFF"/>
            </a:solidFill>
            <a:prstDash val="solid"/>
            <a:round/>
            <a:headEnd len="med" w="med" type="none"/>
            <a:tailEnd len="med" w="med" type="none"/>
          </a:ln>
        </p:spPr>
      </p:cxnSp>
      <p:cxnSp>
        <p:nvCxnSpPr>
          <p:cNvPr id="287" name="Google Shape;287;p19"/>
          <p:cNvCxnSpPr/>
          <p:nvPr/>
        </p:nvCxnSpPr>
        <p:spPr>
          <a:xfrm>
            <a:off x="4851175" y="2129775"/>
            <a:ext cx="602400" cy="606300"/>
          </a:xfrm>
          <a:prstGeom prst="straightConnector1">
            <a:avLst/>
          </a:prstGeom>
          <a:noFill/>
          <a:ln cap="flat" cmpd="sng" w="9525">
            <a:solidFill>
              <a:srgbClr val="FFFFFF"/>
            </a:solidFill>
            <a:prstDash val="solid"/>
            <a:round/>
            <a:headEnd len="med" w="med" type="none"/>
            <a:tailEnd len="med" w="med" type="none"/>
          </a:ln>
        </p:spPr>
      </p:cxnSp>
      <p:cxnSp>
        <p:nvCxnSpPr>
          <p:cNvPr id="288" name="Google Shape;288;p19"/>
          <p:cNvCxnSpPr/>
          <p:nvPr/>
        </p:nvCxnSpPr>
        <p:spPr>
          <a:xfrm>
            <a:off x="5891128" y="2104983"/>
            <a:ext cx="639000" cy="660000"/>
          </a:xfrm>
          <a:prstGeom prst="straightConnector1">
            <a:avLst/>
          </a:prstGeom>
          <a:noFill/>
          <a:ln cap="flat" cmpd="sng" w="9525">
            <a:solidFill>
              <a:srgbClr val="FFFFFF"/>
            </a:solidFill>
            <a:prstDash val="solid"/>
            <a:round/>
            <a:headEnd len="med" w="med" type="none"/>
            <a:tailEnd len="med" w="med" type="none"/>
          </a:ln>
        </p:spPr>
      </p:cxnSp>
      <p:cxnSp>
        <p:nvCxnSpPr>
          <p:cNvPr id="289" name="Google Shape;289;p19"/>
          <p:cNvCxnSpPr/>
          <p:nvPr/>
        </p:nvCxnSpPr>
        <p:spPr>
          <a:xfrm>
            <a:off x="7043600" y="2122825"/>
            <a:ext cx="621300" cy="62430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Comfortaa"/>
                <a:ea typeface="Comfortaa"/>
                <a:cs typeface="Comfortaa"/>
                <a:sym typeface="Comfortaa"/>
              </a:rPr>
              <a:t>Understanding the problems</a:t>
            </a:r>
            <a:endParaRPr>
              <a:latin typeface="Comfortaa"/>
              <a:ea typeface="Comfortaa"/>
              <a:cs typeface="Comfortaa"/>
              <a:sym typeface="Comfortaa"/>
            </a:endParaRPr>
          </a:p>
        </p:txBody>
      </p:sp>
      <p:sp>
        <p:nvSpPr>
          <p:cNvPr id="295" name="Google Shape;295;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96" name="Google Shape;296;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latin typeface="Comfortaa"/>
                <a:ea typeface="Comfortaa"/>
                <a:cs typeface="Comfortaa"/>
                <a:sym typeface="Comfortaa"/>
              </a:rPr>
              <a:t>Mobile sales in the US are increasing </a:t>
            </a:r>
            <a:r>
              <a:rPr lang="en-GB">
                <a:solidFill>
                  <a:srgbClr val="FFFFFF"/>
                </a:solidFill>
                <a:latin typeface="Comfortaa"/>
                <a:ea typeface="Comfortaa"/>
                <a:cs typeface="Comfortaa"/>
                <a:sym typeface="Comfortaa"/>
              </a:rPr>
              <a:t>exponentially: this year</a:t>
            </a:r>
            <a:r>
              <a:rPr lang="en-GB">
                <a:solidFill>
                  <a:srgbClr val="FFFFFF"/>
                </a:solidFill>
                <a:latin typeface="Comfortaa"/>
                <a:ea typeface="Comfortaa"/>
                <a:cs typeface="Comfortaa"/>
                <a:sym typeface="Comfortaa"/>
              </a:rPr>
              <a:t> the US is expected to process 520 billion dollars in mobile transactions</a:t>
            </a:r>
            <a:endParaRPr>
              <a:solidFill>
                <a:srgbClr val="FFFFFF"/>
              </a:solidFill>
              <a:latin typeface="Comfortaa"/>
              <a:ea typeface="Comfortaa"/>
              <a:cs typeface="Comfortaa"/>
              <a:sym typeface="Comfortaa"/>
            </a:endParaRPr>
          </a:p>
        </p:txBody>
      </p:sp>
      <p:sp>
        <p:nvSpPr>
          <p:cNvPr id="297" name="Google Shape;297;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98" name="Google Shape;298;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Comfortaa"/>
                <a:ea typeface="Comfortaa"/>
                <a:cs typeface="Comfortaa"/>
                <a:sym typeface="Comfortaa"/>
              </a:rPr>
              <a:t>There were over 680,000 mobile account takeovers in 2018, which is more than double the  320,000 mobile account takeovers from 2017</a:t>
            </a:r>
            <a:endParaRPr sz="1100">
              <a:solidFill>
                <a:srgbClr val="000000"/>
              </a:solidFill>
              <a:latin typeface="Comfortaa"/>
              <a:ea typeface="Comfortaa"/>
              <a:cs typeface="Comfortaa"/>
              <a:sym typeface="Comfortaa"/>
            </a:endParaRPr>
          </a:p>
          <a:p>
            <a:pPr indent="0" lvl="0" marL="0" rtl="0" algn="l">
              <a:spcBef>
                <a:spcPts val="1600"/>
              </a:spcBef>
              <a:spcAft>
                <a:spcPts val="1600"/>
              </a:spcAft>
              <a:buNone/>
            </a:pPr>
            <a:r>
              <a:t/>
            </a:r>
            <a:endParaRPr/>
          </a:p>
        </p:txBody>
      </p:sp>
      <p:sp>
        <p:nvSpPr>
          <p:cNvPr id="299" name="Google Shape;299;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300" name="Google Shape;300;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latin typeface="Comfortaa"/>
                <a:ea typeface="Comfortaa"/>
                <a:cs typeface="Comfortaa"/>
                <a:sym typeface="Comfortaa"/>
              </a:rPr>
              <a:t>Today, online payment fraud accounts for over 25 billion dollars per year in losses and that number is expected to increase to 48 billion dollars by year 2023</a:t>
            </a:r>
            <a:endParaRPr>
              <a:solidFill>
                <a:srgbClr val="FFFFFF"/>
              </a:solidFill>
              <a:latin typeface="Comfortaa"/>
              <a:ea typeface="Comfortaa"/>
              <a:cs typeface="Comfortaa"/>
              <a:sym typeface="Comforta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Proposed Solution</a:t>
            </a:r>
            <a:endParaRPr/>
          </a:p>
        </p:txBody>
      </p:sp>
      <p:sp>
        <p:nvSpPr>
          <p:cNvPr id="306" name="Google Shape;306;p21"/>
          <p:cNvSpPr txBox="1"/>
          <p:nvPr>
            <p:ph idx="1" type="body"/>
          </p:nvPr>
        </p:nvSpPr>
        <p:spPr>
          <a:xfrm>
            <a:off x="1297500" y="1376675"/>
            <a:ext cx="7038900" cy="29112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None/>
            </a:pPr>
            <a:r>
              <a:rPr lang="en-GB">
                <a:solidFill>
                  <a:schemeClr val="dk2"/>
                </a:solidFill>
                <a:latin typeface="Arial"/>
                <a:ea typeface="Arial"/>
                <a:cs typeface="Arial"/>
                <a:sym typeface="Arial"/>
              </a:rPr>
              <a:t>We are developing a mobile application solution that utilizes Geofencing as the first line of defense against Device Cloning. The next line of defense will be implemented through biometrics which will safeguard against SMS interception and verify user authentication. User data transported through the network will be encoded using SHA-256 hash functions that secures data communication between physical and logical devices. The mobile application tool completely eliminates the viability of wide scale attacks and necessitates theft of a physical device in order to bypass our security technology. </a:t>
            </a:r>
            <a:endParaRPr>
              <a:latin typeface="Arial"/>
              <a:ea typeface="Arial"/>
              <a:cs typeface="Arial"/>
              <a:sym typeface="Arial"/>
            </a:endParaRPr>
          </a:p>
          <a:p>
            <a:pPr indent="0" lvl="0" marL="0" rtl="0" algn="l">
              <a:spcBef>
                <a:spcPts val="9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Target</a:t>
            </a:r>
            <a:r>
              <a:rPr lang="en-GB"/>
              <a:t> Areas of DreadNought</a:t>
            </a:r>
            <a:endParaRPr/>
          </a:p>
        </p:txBody>
      </p:sp>
      <p:sp>
        <p:nvSpPr>
          <p:cNvPr id="312" name="Google Shape;312;p22"/>
          <p:cNvSpPr txBox="1"/>
          <p:nvPr>
            <p:ph idx="1" type="body"/>
          </p:nvPr>
        </p:nvSpPr>
        <p:spPr>
          <a:xfrm>
            <a:off x="3219025" y="1477650"/>
            <a:ext cx="4318500" cy="1766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sz="1800"/>
              <a:t>Device Cloning</a:t>
            </a:r>
            <a:endParaRPr sz="1800"/>
          </a:p>
          <a:p>
            <a:pPr indent="-342900" lvl="0" marL="457200" rtl="0" algn="l">
              <a:spcBef>
                <a:spcPts val="0"/>
              </a:spcBef>
              <a:spcAft>
                <a:spcPts val="0"/>
              </a:spcAft>
              <a:buSzPts val="1800"/>
              <a:buChar char="●"/>
            </a:pPr>
            <a:r>
              <a:rPr lang="en-GB" sz="1800"/>
              <a:t>SMS Interceptions</a:t>
            </a:r>
            <a:endParaRPr sz="1800"/>
          </a:p>
          <a:p>
            <a:pPr indent="-342900" lvl="0" marL="457200" rtl="0" algn="l">
              <a:spcBef>
                <a:spcPts val="0"/>
              </a:spcBef>
              <a:spcAft>
                <a:spcPts val="0"/>
              </a:spcAft>
              <a:buSzPts val="1800"/>
              <a:buChar char="●"/>
            </a:pPr>
            <a:r>
              <a:rPr lang="en-GB" sz="1800"/>
              <a:t>Spoofing</a:t>
            </a:r>
            <a:endParaRPr sz="1800"/>
          </a:p>
          <a:p>
            <a:pPr indent="-342900" lvl="0" marL="457200" rtl="0" algn="l">
              <a:spcBef>
                <a:spcPts val="0"/>
              </a:spcBef>
              <a:spcAft>
                <a:spcPts val="0"/>
              </a:spcAft>
              <a:buSzPts val="1800"/>
              <a:buChar char="●"/>
            </a:pPr>
            <a:r>
              <a:rPr lang="en-GB" sz="1800"/>
              <a:t>Multi Channel Attacks</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Key Features</a:t>
            </a:r>
            <a:endParaRPr/>
          </a:p>
        </p:txBody>
      </p:sp>
      <p:sp>
        <p:nvSpPr>
          <p:cNvPr id="318" name="Google Shape;318;p23"/>
          <p:cNvSpPr txBox="1"/>
          <p:nvPr/>
        </p:nvSpPr>
        <p:spPr>
          <a:xfrm>
            <a:off x="812750"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Geo-Fencing</a:t>
            </a:r>
            <a:endParaRPr/>
          </a:p>
        </p:txBody>
      </p:sp>
      <p:sp>
        <p:nvSpPr>
          <p:cNvPr id="319" name="Google Shape;319;p23"/>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BioMetrics</a:t>
            </a:r>
            <a:endParaRPr/>
          </a:p>
        </p:txBody>
      </p:sp>
      <p:sp>
        <p:nvSpPr>
          <p:cNvPr id="320" name="Google Shape;320;p23"/>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Montserrat"/>
                <a:ea typeface="Montserrat"/>
                <a:cs typeface="Montserrat"/>
                <a:sym typeface="Montserrat"/>
              </a:rPr>
              <a:t>User-Friendly</a:t>
            </a:r>
            <a:endParaRPr>
              <a:solidFill>
                <a:schemeClr val="lt1"/>
              </a:solidFill>
            </a:endParaRPr>
          </a:p>
        </p:txBody>
      </p:sp>
      <p:sp>
        <p:nvSpPr>
          <p:cNvPr id="321" name="Google Shape;321;p23"/>
          <p:cNvSpPr txBox="1"/>
          <p:nvPr/>
        </p:nvSpPr>
        <p:spPr>
          <a:xfrm>
            <a:off x="6463700" y="3269150"/>
            <a:ext cx="21831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Montserrat"/>
                <a:ea typeface="Montserrat"/>
                <a:cs typeface="Montserrat"/>
                <a:sym typeface="Montserrat"/>
              </a:rPr>
              <a:t>Encryption</a:t>
            </a:r>
            <a:endParaRPr sz="1600"/>
          </a:p>
        </p:txBody>
      </p:sp>
      <p:cxnSp>
        <p:nvCxnSpPr>
          <p:cNvPr id="322" name="Google Shape;322;p23"/>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323" name="Google Shape;323;p23"/>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24" name="Google Shape;324;p23"/>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25" name="Google Shape;325;p23"/>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326" name="Google Shape;326;p23"/>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3"/>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3"/>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3"/>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 name="Google Shape;330;p23"/>
          <p:cNvGrpSpPr/>
          <p:nvPr/>
        </p:nvGrpSpPr>
        <p:grpSpPr>
          <a:xfrm>
            <a:off x="3078687" y="2700858"/>
            <a:ext cx="737729" cy="737729"/>
            <a:chOff x="2920647" y="2157958"/>
            <a:chExt cx="827700" cy="827700"/>
          </a:xfrm>
        </p:grpSpPr>
        <p:sp>
          <p:nvSpPr>
            <p:cNvPr id="331" name="Google Shape;331;p23"/>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 name="Google Shape;333;p23"/>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34" name="Google Shape;334;p23"/>
          <p:cNvGrpSpPr/>
          <p:nvPr/>
        </p:nvGrpSpPr>
        <p:grpSpPr>
          <a:xfrm rot="-5400000">
            <a:off x="4225338" y="3802929"/>
            <a:ext cx="737729" cy="737729"/>
            <a:chOff x="2920647" y="2157958"/>
            <a:chExt cx="827700" cy="827700"/>
          </a:xfrm>
        </p:grpSpPr>
        <p:sp>
          <p:nvSpPr>
            <p:cNvPr id="335" name="Google Shape;335;p23"/>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3"/>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 name="Google Shape;337;p23"/>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338" name="Google Shape;338;p23"/>
          <p:cNvGrpSpPr/>
          <p:nvPr/>
        </p:nvGrpSpPr>
        <p:grpSpPr>
          <a:xfrm>
            <a:off x="5313093" y="2700655"/>
            <a:ext cx="737804" cy="737804"/>
            <a:chOff x="5428888" y="2158023"/>
            <a:chExt cx="828900" cy="828900"/>
          </a:xfrm>
        </p:grpSpPr>
        <p:sp>
          <p:nvSpPr>
            <p:cNvPr id="339" name="Google Shape;339;p23"/>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3"/>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 name="Google Shape;341;p23"/>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42" name="Google Shape;342;p23"/>
          <p:cNvGrpSpPr/>
          <p:nvPr/>
        </p:nvGrpSpPr>
        <p:grpSpPr>
          <a:xfrm rot="5400000">
            <a:off x="4193370" y="1569752"/>
            <a:ext cx="737729" cy="737729"/>
            <a:chOff x="2920647" y="2157958"/>
            <a:chExt cx="827700" cy="827700"/>
          </a:xfrm>
        </p:grpSpPr>
        <p:sp>
          <p:nvSpPr>
            <p:cNvPr id="343" name="Google Shape;343;p23"/>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3"/>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 name="Google Shape;345;p23"/>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46" name="Google Shape;346;p23"/>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24"/>
          <p:cNvSpPr txBox="1"/>
          <p:nvPr>
            <p:ph idx="2" type="title"/>
          </p:nvPr>
        </p:nvSpPr>
        <p:spPr>
          <a:xfrm>
            <a:off x="1287450" y="4192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Geo-Fencing</a:t>
            </a:r>
            <a:endParaRPr sz="1400"/>
          </a:p>
        </p:txBody>
      </p:sp>
      <p:sp>
        <p:nvSpPr>
          <p:cNvPr id="352" name="Google Shape;352;p24"/>
          <p:cNvSpPr txBox="1"/>
          <p:nvPr>
            <p:ph type="title"/>
          </p:nvPr>
        </p:nvSpPr>
        <p:spPr>
          <a:xfrm>
            <a:off x="4943750" y="200750"/>
            <a:ext cx="3825300" cy="45822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a:solidFill>
                  <a:schemeClr val="dk1"/>
                </a:solidFill>
              </a:rPr>
              <a:t>Geofencing reduces the possibility of someone making fraudulent purchases via cloning or spoofing. </a:t>
            </a:r>
            <a:r>
              <a:rPr lang="en-GB">
                <a:solidFill>
                  <a:schemeClr val="dk1"/>
                </a:solidFill>
              </a:rPr>
              <a:t>This technology will verify whether users are currently inside the geofenced area that the customer will select. Anything outside of their </a:t>
            </a:r>
            <a:r>
              <a:rPr lang="en-GB">
                <a:solidFill>
                  <a:schemeClr val="dk1"/>
                </a:solidFill>
              </a:rPr>
              <a:t>geofence</a:t>
            </a:r>
            <a:r>
              <a:rPr lang="en-GB">
                <a:solidFill>
                  <a:schemeClr val="dk1"/>
                </a:solidFill>
              </a:rPr>
              <a:t> preferences will raise a alert for potential f</a:t>
            </a:r>
            <a:r>
              <a:rPr lang="en-GB">
                <a:solidFill>
                  <a:schemeClr val="dk1"/>
                </a:solidFill>
              </a:rPr>
              <a:t>raudulent</a:t>
            </a:r>
            <a:r>
              <a:rPr lang="en-GB">
                <a:solidFill>
                  <a:schemeClr val="dk1"/>
                </a:solidFill>
              </a:rPr>
              <a:t> activity. </a:t>
            </a:r>
            <a:endParaRPr>
              <a:solidFill>
                <a:schemeClr val="dk1"/>
              </a:solidFill>
            </a:endParaRPr>
          </a:p>
        </p:txBody>
      </p:sp>
      <p:grpSp>
        <p:nvGrpSpPr>
          <p:cNvPr id="353" name="Google Shape;353;p24"/>
          <p:cNvGrpSpPr/>
          <p:nvPr/>
        </p:nvGrpSpPr>
        <p:grpSpPr>
          <a:xfrm>
            <a:off x="596402" y="1727943"/>
            <a:ext cx="1387497" cy="2767214"/>
            <a:chOff x="3983627" y="1676395"/>
            <a:chExt cx="1449538" cy="2881914"/>
          </a:xfrm>
        </p:grpSpPr>
        <p:sp>
          <p:nvSpPr>
            <p:cNvPr id="354" name="Google Shape;354;p24"/>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4"/>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4"/>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7" name="Google Shape;357;p24"/>
          <p:cNvPicPr preferRelativeResize="0"/>
          <p:nvPr/>
        </p:nvPicPr>
        <p:blipFill rotWithShape="1">
          <a:blip r:embed="rId3">
            <a:alphaModFix/>
          </a:blip>
          <a:srcRect b="24455" l="37035" r="37029" t="24455"/>
          <a:stretch/>
        </p:blipFill>
        <p:spPr>
          <a:xfrm>
            <a:off x="595000" y="1728137"/>
            <a:ext cx="1389300" cy="2372700"/>
          </a:xfrm>
          <a:prstGeom prst="round2SameRect">
            <a:avLst>
              <a:gd fmla="val 4129" name="adj1"/>
              <a:gd fmla="val 0" name="adj2"/>
            </a:avLst>
          </a:prstGeom>
          <a:noFill/>
          <a:ln>
            <a:noFill/>
          </a:ln>
        </p:spPr>
      </p:pic>
      <p:sp>
        <p:nvSpPr>
          <p:cNvPr id="358" name="Google Shape;358;p24"/>
          <p:cNvSpPr/>
          <p:nvPr/>
        </p:nvSpPr>
        <p:spPr>
          <a:xfrm flipH="1">
            <a:off x="595102" y="1784207"/>
            <a:ext cx="1389300" cy="2316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24"/>
          <p:cNvGrpSpPr/>
          <p:nvPr/>
        </p:nvGrpSpPr>
        <p:grpSpPr>
          <a:xfrm>
            <a:off x="2339662" y="3136884"/>
            <a:ext cx="559040" cy="1339287"/>
            <a:chOff x="7475548" y="3728000"/>
            <a:chExt cx="316503" cy="758244"/>
          </a:xfrm>
        </p:grpSpPr>
        <p:sp>
          <p:nvSpPr>
            <p:cNvPr id="360" name="Google Shape;360;p2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24"/>
          <p:cNvGrpSpPr/>
          <p:nvPr/>
        </p:nvGrpSpPr>
        <p:grpSpPr>
          <a:xfrm>
            <a:off x="2178640" y="3365517"/>
            <a:ext cx="924900" cy="895292"/>
            <a:chOff x="7384385" y="3857442"/>
            <a:chExt cx="523637" cy="506874"/>
          </a:xfrm>
        </p:grpSpPr>
        <p:sp>
          <p:nvSpPr>
            <p:cNvPr id="364" name="Google Shape;364;p2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 name="Google Shape;365;p24"/>
            <p:cNvGrpSpPr/>
            <p:nvPr/>
          </p:nvGrpSpPr>
          <p:grpSpPr>
            <a:xfrm>
              <a:off x="7384385" y="3857442"/>
              <a:ext cx="523637" cy="498900"/>
              <a:chOff x="7384385" y="3857442"/>
              <a:chExt cx="523637" cy="498900"/>
            </a:xfrm>
          </p:grpSpPr>
          <p:sp>
            <p:nvSpPr>
              <p:cNvPr id="366" name="Google Shape;366;p2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68" name="Google Shape;368;p24"/>
          <p:cNvPicPr preferRelativeResize="0"/>
          <p:nvPr/>
        </p:nvPicPr>
        <p:blipFill rotWithShape="1">
          <a:blip r:embed="rId4">
            <a:alphaModFix/>
          </a:blip>
          <a:srcRect b="26640" l="46579" r="31859" t="48531"/>
          <a:stretch/>
        </p:blipFill>
        <p:spPr>
          <a:xfrm>
            <a:off x="2231987" y="3421570"/>
            <a:ext cx="774600" cy="773100"/>
          </a:xfrm>
          <a:prstGeom prst="ellipse">
            <a:avLst/>
          </a:prstGeom>
          <a:noFill/>
          <a:ln cap="flat" cmpd="sng" w="28575">
            <a:solidFill>
              <a:srgbClr val="FFFFFF"/>
            </a:solidFill>
            <a:prstDash val="solid"/>
            <a:round/>
            <a:headEnd len="sm" w="sm" type="none"/>
            <a:tailEnd len="sm" w="sm" type="none"/>
          </a:ln>
        </p:spPr>
      </p:pic>
      <p:grpSp>
        <p:nvGrpSpPr>
          <p:cNvPr id="369" name="Google Shape;369;p24"/>
          <p:cNvGrpSpPr/>
          <p:nvPr/>
        </p:nvGrpSpPr>
        <p:grpSpPr>
          <a:xfrm>
            <a:off x="3213842" y="3136833"/>
            <a:ext cx="843152" cy="1339537"/>
            <a:chOff x="-5144606" y="890490"/>
            <a:chExt cx="2115815" cy="3361448"/>
          </a:xfrm>
        </p:grpSpPr>
        <p:sp>
          <p:nvSpPr>
            <p:cNvPr id="370" name="Google Shape;370;p24"/>
            <p:cNvSpPr/>
            <p:nvPr/>
          </p:nvSpPr>
          <p:spPr>
            <a:xfrm rot="10800000">
              <a:off x="-4844756" y="3132037"/>
              <a:ext cx="1403100" cy="11199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4"/>
            <p:cNvSpPr/>
            <p:nvPr/>
          </p:nvSpPr>
          <p:spPr>
            <a:xfrm rot="5400000">
              <a:off x="-4709156" y="3323872"/>
              <a:ext cx="623700" cy="894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4"/>
            <p:cNvSpPr/>
            <p:nvPr/>
          </p:nvSpPr>
          <p:spPr>
            <a:xfrm>
              <a:off x="-4844756" y="890490"/>
              <a:ext cx="1403100" cy="11199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4"/>
            <p:cNvSpPr/>
            <p:nvPr/>
          </p:nvSpPr>
          <p:spPr>
            <a:xfrm>
              <a:off x="-5144606" y="1591975"/>
              <a:ext cx="2002800" cy="2215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4"/>
            <p:cNvSpPr/>
            <p:nvPr/>
          </p:nvSpPr>
          <p:spPr>
            <a:xfrm>
              <a:off x="-3257390" y="2509293"/>
              <a:ext cx="228600" cy="2289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4"/>
            <p:cNvSpPr/>
            <p:nvPr/>
          </p:nvSpPr>
          <p:spPr>
            <a:xfrm>
              <a:off x="-5144606" y="1493958"/>
              <a:ext cx="2002800" cy="22782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76" name="Google Shape;376;p24"/>
          <p:cNvPicPr preferRelativeResize="0"/>
          <p:nvPr/>
        </p:nvPicPr>
        <p:blipFill rotWithShape="1">
          <a:blip r:embed="rId5">
            <a:alphaModFix/>
          </a:blip>
          <a:srcRect b="31656" l="47792" r="32558" t="42078"/>
          <a:stretch/>
        </p:blipFill>
        <p:spPr>
          <a:xfrm>
            <a:off x="3246895" y="3410328"/>
            <a:ext cx="732600" cy="849000"/>
          </a:xfrm>
          <a:prstGeom prst="roundRect">
            <a:avLst>
              <a:gd fmla="val 7794" name="adj"/>
            </a:avLst>
          </a:prstGeom>
          <a:noFill/>
          <a:ln cap="flat" cmpd="sng" w="28575">
            <a:solidFill>
              <a:srgbClr val="FFFFFF"/>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Google Shape;381;p25"/>
          <p:cNvSpPr txBox="1"/>
          <p:nvPr>
            <p:ph type="title"/>
          </p:nvPr>
        </p:nvSpPr>
        <p:spPr>
          <a:xfrm>
            <a:off x="1297500" y="393750"/>
            <a:ext cx="3798900" cy="74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Biometrics</a:t>
            </a:r>
            <a:endParaRPr/>
          </a:p>
        </p:txBody>
      </p:sp>
      <p:sp>
        <p:nvSpPr>
          <p:cNvPr id="382" name="Google Shape;382;p25"/>
          <p:cNvSpPr txBox="1"/>
          <p:nvPr>
            <p:ph idx="1" type="body"/>
          </p:nvPr>
        </p:nvSpPr>
        <p:spPr>
          <a:xfrm>
            <a:off x="1217600" y="1712875"/>
            <a:ext cx="4410300" cy="2415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omfortaa"/>
              <a:buChar char="●"/>
            </a:pPr>
            <a:r>
              <a:rPr lang="en-GB">
                <a:latin typeface="Comfortaa"/>
                <a:ea typeface="Comfortaa"/>
                <a:cs typeface="Comfortaa"/>
                <a:sym typeface="Comfortaa"/>
              </a:rPr>
              <a:t>Users will utilize local device Facial </a:t>
            </a:r>
            <a:r>
              <a:rPr lang="en-GB">
                <a:latin typeface="Comfortaa"/>
                <a:ea typeface="Comfortaa"/>
                <a:cs typeface="Comfortaa"/>
                <a:sym typeface="Comfortaa"/>
              </a:rPr>
              <a:t>Recognition or fingerprints to authenticate their identity when a security alert is tripped</a:t>
            </a:r>
            <a:endParaRPr>
              <a:latin typeface="Comfortaa"/>
              <a:ea typeface="Comfortaa"/>
              <a:cs typeface="Comfortaa"/>
              <a:sym typeface="Comfortaa"/>
            </a:endParaRPr>
          </a:p>
          <a:p>
            <a:pPr indent="0" lvl="0" marL="0" rtl="0" algn="l">
              <a:spcBef>
                <a:spcPts val="1600"/>
              </a:spcBef>
              <a:spcAft>
                <a:spcPts val="1600"/>
              </a:spcAft>
              <a:buNone/>
            </a:pPr>
            <a:r>
              <a:t/>
            </a:r>
            <a:endParaRPr>
              <a:latin typeface="Comfortaa"/>
              <a:ea typeface="Comfortaa"/>
              <a:cs typeface="Comfortaa"/>
              <a:sym typeface="Comfortaa"/>
            </a:endParaRPr>
          </a:p>
        </p:txBody>
      </p:sp>
      <p:pic>
        <p:nvPicPr>
          <p:cNvPr descr="offset_comp_267026.jpg" id="383" name="Google Shape;383;p25"/>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384" name="Google Shape;384;p25"/>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385" name="Google Shape;385;p25"/>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386" name="Google Shape;386;p25"/>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